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C7B1-560A-48C9-B4A3-20CF9C8CC82B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EEACE-DE7E-4F3A-989C-D27B125A1A5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96" y="1122364"/>
            <a:ext cx="8215370" cy="1580197"/>
          </a:xfrm>
        </p:spPr>
        <p:txBody>
          <a:bodyPr>
            <a:normAutofit/>
          </a:bodyPr>
          <a:lstStyle/>
          <a:p>
            <a:r>
              <a:rPr lang="en-IN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sz="3200" dirty="0" smtClean="0">
                <a:solidFill>
                  <a:schemeClr val="tx1"/>
                </a:solidFill>
              </a:rPr>
              <a:t>2019-20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sz="3200" dirty="0" smtClean="0">
                <a:solidFill>
                  <a:schemeClr val="tx1"/>
                </a:solidFill>
              </a:rPr>
              <a:t>I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dirty="0" err="1" smtClean="0">
                <a:solidFill>
                  <a:schemeClr val="tx1"/>
                </a:solidFill>
              </a:rPr>
              <a:t>Chanda</a:t>
            </a:r>
            <a:r>
              <a:rPr lang="en-IN" dirty="0" smtClean="0">
                <a:solidFill>
                  <a:schemeClr val="tx1"/>
                </a:solidFill>
              </a:rPr>
              <a:t> and its types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err="1" smtClean="0">
                <a:solidFill>
                  <a:schemeClr val="tx1"/>
                </a:solidFill>
              </a:rPr>
              <a:t>Trilochan</a:t>
            </a:r>
            <a:r>
              <a:rPr lang="en-IN" sz="3200" dirty="0" smtClean="0">
                <a:solidFill>
                  <a:schemeClr val="tx1"/>
                </a:solidFill>
              </a:rPr>
              <a:t> Sing </a:t>
            </a:r>
            <a:r>
              <a:rPr lang="en-IN" sz="3200" dirty="0" err="1" smtClean="0">
                <a:solidFill>
                  <a:schemeClr val="tx1"/>
                </a:solidFill>
              </a:rPr>
              <a:t>Sardar</a:t>
            </a:r>
            <a:endParaRPr lang="en-IN" sz="3200" dirty="0">
              <a:solidFill>
                <a:schemeClr val="tx1"/>
              </a:solidFill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2" y="214290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rmAutofit/>
          </a:bodyPr>
          <a:lstStyle/>
          <a:p>
            <a:r>
              <a:rPr lang="hi-IN" sz="7200" dirty="0" smtClean="0">
                <a:latin typeface="Kokila" pitchFamily="34" charset="0"/>
                <a:cs typeface="Kokila" pitchFamily="34" charset="0"/>
              </a:rPr>
              <a:t>छन्दः</a:t>
            </a:r>
            <a:endParaRPr lang="en-IN" sz="72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357430"/>
            <a:ext cx="8572528" cy="4071966"/>
          </a:xfrm>
        </p:spPr>
        <p:txBody>
          <a:bodyPr>
            <a:normAutofit/>
          </a:bodyPr>
          <a:lstStyle/>
          <a:p>
            <a:r>
              <a:rPr lang="hi-IN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छन्दः' इत्येतस्य पदस्य व्युत्पत्तिरियम् — छन्दयति (पृणाति) इति छन्दो वा छन्दयति (आह्लादयति) इति छन्दः अथवा छन्द्यतेऽनेनेति छन्दः । छन्दांसिच्छादनाद् इत्येतद् यास्ककथनाद् वेदार्थवाचकं छन्दः इत्येतत्पदं छद् (छादने) धातोर्निष्पन्नम् । वेदावरणकारित्वात् छन्द इत्यस्य पदस्य युक्ततां दुर्गाचार्यः आह -</a:t>
            </a:r>
          </a:p>
          <a:p>
            <a:r>
              <a:rPr lang="hi-IN" b="1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'यदेभिरात्मानमाच्छादयन् देवा मृत्योर्बिभ्यतः, तत् छन्दसां छन्दस्त्वम्॥'</a:t>
            </a:r>
            <a:endParaRPr lang="hi-IN" dirty="0">
              <a:solidFill>
                <a:schemeClr val="tx1"/>
              </a:solidFill>
              <a:latin typeface="Kokila" pitchFamily="34" charset="0"/>
              <a:cs typeface="Kokila" pitchFamily="34" charset="0"/>
            </a:endParaRPr>
          </a:p>
          <a:p>
            <a:r>
              <a:rPr lang="hi-IN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वाक्यमिदं छान्दोग्योपनिषद्यपि पाठभेदेन प्राप्यते</a:t>
            </a:r>
            <a:r>
              <a:rPr lang="hi-IN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।</a:t>
            </a:r>
            <a:r>
              <a:rPr lang="hi-IN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 </a:t>
            </a:r>
            <a:r>
              <a:rPr lang="hi-IN" b="1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'छन्दांसि </a:t>
            </a:r>
            <a:r>
              <a:rPr lang="hi-IN" b="1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छादनात्‘</a:t>
            </a:r>
            <a:r>
              <a:rPr lang="hi-IN" b="1" baseline="30000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 </a:t>
            </a:r>
            <a:r>
              <a:rPr lang="hi-IN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अस्यैवार्थस्य </a:t>
            </a:r>
            <a:r>
              <a:rPr lang="hi-IN" dirty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सम्पुष्ट्यां दुर्गाचार्यस्य पूर्वोक्तवाक्यमस्ति । </a:t>
            </a:r>
          </a:p>
          <a:p>
            <a:endParaRPr lang="en-IN" dirty="0">
              <a:latin typeface="Kokila" pitchFamily="34" charset="0"/>
              <a:cs typeface="Kokil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>
                <a:latin typeface="Kokila" pitchFamily="34" charset="0"/>
                <a:cs typeface="Kokila" pitchFamily="34" charset="0"/>
              </a:rPr>
              <a:t>छन्दोभेदः</a:t>
            </a:r>
            <a:endParaRPr lang="en-IN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3000" dirty="0">
                <a:latin typeface="Kokila" pitchFamily="34" charset="0"/>
                <a:cs typeface="Kokila" pitchFamily="34" charset="0"/>
              </a:rPr>
              <a:t>"पदं चरणम्, तद् अर्हतीति 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पद्यम्“ । पद्यं </a:t>
            </a:r>
            <a:r>
              <a:rPr lang="hi-IN" sz="3000" dirty="0">
                <a:latin typeface="Kokila" pitchFamily="34" charset="0"/>
                <a:cs typeface="Kokila" pitchFamily="34" charset="0"/>
              </a:rPr>
              <a:t>द्विविधम्-</a:t>
            </a:r>
          </a:p>
          <a:p>
            <a:pPr>
              <a:buNone/>
            </a:pPr>
            <a:r>
              <a:rPr lang="hi-IN" sz="3000" dirty="0" smtClean="0">
                <a:latin typeface="Kokila" pitchFamily="34" charset="0"/>
                <a:cs typeface="Kokila" pitchFamily="34" charset="0"/>
              </a:rPr>
              <a:t>	१- </a:t>
            </a:r>
            <a:r>
              <a:rPr lang="hi-IN" sz="3000" dirty="0">
                <a:latin typeface="Kokila" pitchFamily="34" charset="0"/>
                <a:cs typeface="Kokila" pitchFamily="34" charset="0"/>
              </a:rPr>
              <a:t>वृत्तम् [गणैर्नियन्त्रितम्, यथा- इन्द्रवज्रा, वियोगिनीत्यादीनि छन्दांसि]</a:t>
            </a:r>
          </a:p>
          <a:p>
            <a:pPr>
              <a:buNone/>
            </a:pPr>
            <a:r>
              <a:rPr lang="hi-IN" sz="3000" dirty="0" smtClean="0">
                <a:latin typeface="Kokila" pitchFamily="34" charset="0"/>
                <a:cs typeface="Kokila" pitchFamily="34" charset="0"/>
              </a:rPr>
              <a:t>	२- </a:t>
            </a:r>
            <a:r>
              <a:rPr lang="hi-IN" sz="3000" dirty="0">
                <a:latin typeface="Kokila" pitchFamily="34" charset="0"/>
                <a:cs typeface="Kokila" pitchFamily="34" charset="0"/>
              </a:rPr>
              <a:t>जातिः [मात्राभिर्नियन्त्रिता, यथा- आर्या, गीतिरित्यादीनि छन्दांसि]</a:t>
            </a:r>
          </a:p>
          <a:p>
            <a:r>
              <a:rPr lang="hi-IN" sz="3000" dirty="0">
                <a:latin typeface="Kokila" pitchFamily="34" charset="0"/>
                <a:cs typeface="Kokila" pitchFamily="34" charset="0"/>
              </a:rPr>
              <a:t>इदं च वृत्तं समवृत्तम्, अर्धसमवृत्तम्, विषमवृत्तम् इति भेदेन त्रिविधं भवति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।</a:t>
            </a:r>
            <a:endParaRPr lang="en-IN" sz="3000" dirty="0" smtClean="0">
              <a:latin typeface="Kokila" pitchFamily="34" charset="0"/>
              <a:cs typeface="Kokila" pitchFamily="34" charset="0"/>
            </a:endParaRPr>
          </a:p>
          <a:p>
            <a:pPr>
              <a:buNone/>
            </a:pPr>
            <a:r>
              <a:rPr lang="hi-IN" sz="3000" dirty="0" smtClean="0">
                <a:latin typeface="Kokila" pitchFamily="34" charset="0"/>
                <a:cs typeface="Kokila" pitchFamily="34" charset="0"/>
              </a:rPr>
              <a:t>		</a:t>
            </a:r>
            <a:r>
              <a:rPr lang="en-IN" sz="3000" dirty="0" smtClean="0">
                <a:latin typeface="Kokila" pitchFamily="34" charset="0"/>
                <a:cs typeface="Kokila" pitchFamily="34" charset="0"/>
              </a:rPr>
              <a:t> 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छन्दोमञ्जर्याम् उच्यते – पद्यं चतुष्पदी तच्च वृत्तिं जातिरिति द्विधा।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	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			वृत्तम् अक्षरसङ्ख्यातं जातिर्मात्राकृता भवेत्।।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	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			समम् अर्धसमं वृत्तं विषमञ्चेति तत्त्रिधा।</a:t>
            </a:r>
            <a:endParaRPr lang="hi-IN" sz="3000" dirty="0">
              <a:latin typeface="Kokila" pitchFamily="34" charset="0"/>
              <a:cs typeface="Kokila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>
                <a:latin typeface="Kokila" pitchFamily="34" charset="0"/>
                <a:cs typeface="Kokila" pitchFamily="34" charset="0"/>
              </a:rPr>
              <a:t>समवृत्तम्</a:t>
            </a:r>
            <a:endParaRPr lang="en-IN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अङ्घ्रयो यस्य चत्वारस्तुल्यलक्षणलक्षिताः।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तच्छन्दश्शास्त्रतत्वज्ञाः समं वृत्तं प्रचक्षते॥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अर्थात् -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यस्य पद्यस्य चत्वारः अपि पादाः तुल्यलक्षणेन लक्षिताः भवन्ति, तच्छन्दः छन्दशास्त्रतत्वज्ञाःसमं वृत्तं प्रवदन्ति।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यथा-</a:t>
            </a:r>
          </a:p>
          <a:p>
            <a:pPr>
              <a:buNone/>
            </a:pPr>
            <a:r>
              <a:rPr lang="hi-IN" sz="3000" dirty="0">
                <a:latin typeface="Kokila" pitchFamily="34" charset="0"/>
                <a:cs typeface="Kokila" pitchFamily="34" charset="0"/>
              </a:rPr>
              <a:t>स्रग्धरादीनि छन्दांसि</a:t>
            </a:r>
            <a:r>
              <a:rPr lang="hi-IN" sz="3000" dirty="0" smtClean="0">
                <a:latin typeface="Kokila" pitchFamily="34" charset="0"/>
                <a:cs typeface="Kokila" pitchFamily="34" charset="0"/>
              </a:rPr>
              <a:t>।</a:t>
            </a:r>
          </a:p>
          <a:p>
            <a:pPr>
              <a:buNone/>
            </a:pPr>
            <a:r>
              <a:rPr lang="hi-IN" sz="3000" dirty="0" smtClean="0">
                <a:latin typeface="Kokila" pitchFamily="34" charset="0"/>
                <a:cs typeface="Kokila" pitchFamily="34" charset="0"/>
              </a:rPr>
              <a:t>छन्दोमञ्जर्याम् उच्यते – समं समचतुष्पादम्</a:t>
            </a:r>
            <a:endParaRPr lang="hi-IN" sz="3000" dirty="0">
              <a:latin typeface="Kokila" pitchFamily="34" charset="0"/>
              <a:cs typeface="Kokila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>
                <a:latin typeface="Kokila" pitchFamily="34" charset="0"/>
                <a:cs typeface="Kokila" pitchFamily="34" charset="0"/>
              </a:rPr>
              <a:t>अर्धसमवृत्तम्</a:t>
            </a:r>
            <a:endParaRPr lang="en-IN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अर्धसमवृत्तं यथा-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प्रथमाङ्घ्रिसमो यस्य तृतीयश्चरणो भवेत्।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द्वितीयस्तुर्यवत् वृत्तं तदर्धसममुच्यते॥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अर्थात्-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यस्य पद्यस्य प्रथमपादेन समानः तृतीयपादः भवेत् अपि च द्वितीयपादवच्चतुर्थः पादः </a:t>
            </a:r>
            <a:r>
              <a:rPr lang="hi-IN" dirty="0" smtClean="0">
                <a:latin typeface="Kokila" pitchFamily="34" charset="0"/>
                <a:cs typeface="Kokila" pitchFamily="34" charset="0"/>
              </a:rPr>
              <a:t>भवेत्तदा अर्धसममुच्यते</a:t>
            </a:r>
            <a:r>
              <a:rPr lang="hi-IN" dirty="0">
                <a:latin typeface="Kokila" pitchFamily="34" charset="0"/>
                <a:cs typeface="Kokila" pitchFamily="34" charset="0"/>
              </a:rPr>
              <a:t>।</a:t>
            </a:r>
          </a:p>
          <a:p>
            <a:pPr>
              <a:buNone/>
            </a:pPr>
            <a:r>
              <a:rPr lang="hi-IN" dirty="0" smtClean="0">
                <a:latin typeface="Kokila" pitchFamily="34" charset="0"/>
                <a:cs typeface="Kokila" pitchFamily="34" charset="0"/>
              </a:rPr>
              <a:t>यथा- वियोगिनीत्यादीनि </a:t>
            </a:r>
            <a:r>
              <a:rPr lang="hi-IN" dirty="0">
                <a:latin typeface="Kokila" pitchFamily="34" charset="0"/>
                <a:cs typeface="Kokila" pitchFamily="34" charset="0"/>
              </a:rPr>
              <a:t>छन्दांसि </a:t>
            </a:r>
            <a:r>
              <a:rPr lang="hi-IN" dirty="0" smtClean="0">
                <a:latin typeface="Kokila" pitchFamily="34" charset="0"/>
                <a:cs typeface="Kokila" pitchFamily="34" charset="0"/>
              </a:rPr>
              <a:t>।</a:t>
            </a:r>
          </a:p>
          <a:p>
            <a:pPr>
              <a:buNone/>
            </a:pPr>
            <a:r>
              <a:rPr lang="hi-IN" dirty="0" smtClean="0">
                <a:latin typeface="Kokila" pitchFamily="34" charset="0"/>
                <a:cs typeface="Kokila" pitchFamily="34" charset="0"/>
              </a:rPr>
              <a:t>छन्दोमञ्जर्याम् उच्यते – समं समचतुष्पादं भवत्यर्धसमं पुनः।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	</a:t>
            </a:r>
            <a:r>
              <a:rPr lang="hi-IN" dirty="0" smtClean="0">
                <a:latin typeface="Kokila" pitchFamily="34" charset="0"/>
                <a:cs typeface="Kokila" pitchFamily="34" charset="0"/>
              </a:rPr>
              <a:t>		आदिस्तृतीयवद् यस्य पादस्तुर्यो द्वितीयवत्।</a:t>
            </a:r>
            <a:br>
              <a:rPr lang="hi-IN" dirty="0" smtClean="0">
                <a:latin typeface="Kokila" pitchFamily="34" charset="0"/>
                <a:cs typeface="Kokila" pitchFamily="34" charset="0"/>
              </a:rPr>
            </a:br>
            <a:r>
              <a:rPr lang="hi-IN" dirty="0" smtClean="0">
                <a:latin typeface="Kokila" pitchFamily="34" charset="0"/>
                <a:cs typeface="Kokila" pitchFamily="34" charset="0"/>
              </a:rPr>
              <a:t>		</a:t>
            </a:r>
            <a:endParaRPr lang="hi-IN" dirty="0">
              <a:latin typeface="Kokila" pitchFamily="34" charset="0"/>
              <a:cs typeface="Kokila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latin typeface="Kokila" pitchFamily="34" charset="0"/>
                <a:cs typeface="Kokila" pitchFamily="34" charset="0"/>
              </a:rPr>
              <a:t>विषमवृत्तम्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विषमवृत्तं यथा-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यस्य पादचतुष्केऽपि लक्ष्मभिन्नं परस्परम्।</a:t>
            </a:r>
          </a:p>
          <a:p>
            <a:pPr>
              <a:buNone/>
            </a:pPr>
            <a:r>
              <a:rPr lang="hi-IN" dirty="0">
                <a:latin typeface="Kokila" pitchFamily="34" charset="0"/>
                <a:cs typeface="Kokila" pitchFamily="34" charset="0"/>
              </a:rPr>
              <a:t>तदाहुर्विषमं वृत्तं छन्दश्शास्त्रविशारदाः॥</a:t>
            </a:r>
          </a:p>
          <a:p>
            <a:pPr>
              <a:buNone/>
            </a:pPr>
            <a:r>
              <a:rPr lang="hi-IN" dirty="0" smtClean="0">
                <a:latin typeface="Kokila" pitchFamily="34" charset="0"/>
                <a:cs typeface="Kokila" pitchFamily="34" charset="0"/>
              </a:rPr>
              <a:t>अर्थात्- यस्य </a:t>
            </a:r>
            <a:r>
              <a:rPr lang="hi-IN" dirty="0">
                <a:latin typeface="Kokila" pitchFamily="34" charset="0"/>
                <a:cs typeface="Kokila" pitchFamily="34" charset="0"/>
              </a:rPr>
              <a:t>पद्यस्य चतुर्ष्वपि पादेषु भिन्नं भिन्नं लक्षणं संघटते </a:t>
            </a:r>
            <a:r>
              <a:rPr lang="hi-IN" dirty="0" smtClean="0">
                <a:latin typeface="Kokila" pitchFamily="34" charset="0"/>
                <a:cs typeface="Kokila" pitchFamily="34" charset="0"/>
              </a:rPr>
              <a:t>तदा छन्दश्शास्त्रविशारदाः विषमं </a:t>
            </a:r>
            <a:r>
              <a:rPr lang="hi-IN" dirty="0">
                <a:latin typeface="Kokila" pitchFamily="34" charset="0"/>
                <a:cs typeface="Kokila" pitchFamily="34" charset="0"/>
              </a:rPr>
              <a:t>वृत्तं प्राहुः।</a:t>
            </a:r>
          </a:p>
          <a:p>
            <a:pPr>
              <a:buNone/>
            </a:pPr>
            <a:r>
              <a:rPr lang="hi-IN" dirty="0" smtClean="0">
                <a:latin typeface="Kokila" pitchFamily="34" charset="0"/>
                <a:cs typeface="Kokila" pitchFamily="34" charset="0"/>
              </a:rPr>
              <a:t>यथा- चतुरूर्ध्वादीनि </a:t>
            </a:r>
            <a:r>
              <a:rPr lang="hi-IN" dirty="0">
                <a:latin typeface="Kokila" pitchFamily="34" charset="0"/>
                <a:cs typeface="Kokila" pitchFamily="34" charset="0"/>
              </a:rPr>
              <a:t>छन्दांसि</a:t>
            </a:r>
            <a:r>
              <a:rPr lang="hi-IN" dirty="0" smtClean="0">
                <a:latin typeface="Kokila" pitchFamily="34" charset="0"/>
                <a:cs typeface="Kokila" pitchFamily="34" charset="0"/>
              </a:rPr>
              <a:t>।</a:t>
            </a:r>
          </a:p>
          <a:p>
            <a:pPr>
              <a:buNone/>
            </a:pPr>
            <a:r>
              <a:rPr lang="hi-IN" dirty="0" smtClean="0">
                <a:latin typeface="Kokila" pitchFamily="34" charset="0"/>
                <a:cs typeface="Kokila" pitchFamily="34" charset="0"/>
              </a:rPr>
              <a:t>छन्दोमञ्जर्याम् उच्यते – भिन्नचिह्नचतुष्पादं विषमं परिकीर्तितम्।</a:t>
            </a:r>
            <a:endParaRPr lang="hi-IN" dirty="0">
              <a:latin typeface="Kokila" pitchFamily="34" charset="0"/>
              <a:cs typeface="Kokila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204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KHATRA ADIBASI MAHAVIDYALAYA</vt:lpstr>
      <vt:lpstr>छन्दः</vt:lpstr>
      <vt:lpstr>छन्दोभेदः</vt:lpstr>
      <vt:lpstr>समवृत्तम्</vt:lpstr>
      <vt:lpstr>अर्धसमवृत्तम्</vt:lpstr>
      <vt:lpstr>विषमवृत्तम्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छन्दः</dc:title>
  <dc:creator>UGC2</dc:creator>
  <cp:lastModifiedBy>USER</cp:lastModifiedBy>
  <cp:revision>5</cp:revision>
  <dcterms:created xsi:type="dcterms:W3CDTF">2023-01-18T05:50:53Z</dcterms:created>
  <dcterms:modified xsi:type="dcterms:W3CDTF">2023-01-18T16:10:56Z</dcterms:modified>
</cp:coreProperties>
</file>